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72"/>
    <p:restoredTop sz="94557"/>
  </p:normalViewPr>
  <p:slideViewPr>
    <p:cSldViewPr snapToGrid="0">
      <p:cViewPr varScale="1">
        <p:scale>
          <a:sx n="91" d="100"/>
          <a:sy n="91" d="100"/>
        </p:scale>
        <p:origin x="103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AA2A97-C7DF-8A42-B875-90E5C668EEC6}" type="doc">
      <dgm:prSet loTypeId="urn:microsoft.com/office/officeart/2005/8/layout/radial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04351A-367B-9F42-AC83-1D569C70CB7A}">
      <dgm:prSet phldrT="[Text]"/>
      <dgm:spPr/>
      <dgm:t>
        <a:bodyPr/>
        <a:lstStyle/>
        <a:p>
          <a:r>
            <a:rPr lang="en-US" dirty="0"/>
            <a:t>PT</a:t>
          </a:r>
        </a:p>
      </dgm:t>
    </dgm:pt>
    <dgm:pt modelId="{142EDEEA-AE57-3343-A5F4-0590FF131544}" type="parTrans" cxnId="{83B8BA28-4593-D84A-8ECE-7FF456913A46}">
      <dgm:prSet/>
      <dgm:spPr/>
      <dgm:t>
        <a:bodyPr/>
        <a:lstStyle/>
        <a:p>
          <a:endParaRPr lang="en-US"/>
        </a:p>
      </dgm:t>
    </dgm:pt>
    <dgm:pt modelId="{909C4B24-07A9-CC4F-90BD-7A9C06310489}" type="sibTrans" cxnId="{83B8BA28-4593-D84A-8ECE-7FF456913A46}">
      <dgm:prSet/>
      <dgm:spPr/>
      <dgm:t>
        <a:bodyPr/>
        <a:lstStyle/>
        <a:p>
          <a:endParaRPr lang="en-US"/>
        </a:p>
      </dgm:t>
    </dgm:pt>
    <dgm:pt modelId="{98046836-B84E-E349-884C-592865A7776E}">
      <dgm:prSet phldrT="[Text]"/>
      <dgm:spPr/>
      <dgm:t>
        <a:bodyPr/>
        <a:lstStyle/>
        <a:p>
          <a:r>
            <a:rPr lang="en-US" dirty="0"/>
            <a:t>Individualized.</a:t>
          </a:r>
        </a:p>
      </dgm:t>
    </dgm:pt>
    <dgm:pt modelId="{AC128673-DFED-9841-AB41-B938FF1F230C}" type="parTrans" cxnId="{8AF3A809-880E-FA43-8E7A-CF73C8DB8E26}">
      <dgm:prSet/>
      <dgm:spPr/>
      <dgm:t>
        <a:bodyPr/>
        <a:lstStyle/>
        <a:p>
          <a:endParaRPr lang="en-US"/>
        </a:p>
      </dgm:t>
    </dgm:pt>
    <dgm:pt modelId="{1ED1D010-A52C-2741-81EA-174A8201789D}" type="sibTrans" cxnId="{8AF3A809-880E-FA43-8E7A-CF73C8DB8E26}">
      <dgm:prSet/>
      <dgm:spPr/>
      <dgm:t>
        <a:bodyPr/>
        <a:lstStyle/>
        <a:p>
          <a:endParaRPr lang="en-US"/>
        </a:p>
      </dgm:t>
    </dgm:pt>
    <dgm:pt modelId="{50E67EFB-4037-E540-B8E5-E99286CFE9AC}">
      <dgm:prSet phldrT="[Text]"/>
      <dgm:spPr/>
      <dgm:t>
        <a:bodyPr/>
        <a:lstStyle/>
        <a:p>
          <a:r>
            <a:rPr lang="en-US" dirty="0"/>
            <a:t>NCO led.</a:t>
          </a:r>
        </a:p>
      </dgm:t>
    </dgm:pt>
    <dgm:pt modelId="{5EC1DC3A-B27F-B140-B161-C0148D55DB73}" type="parTrans" cxnId="{2AD48C2B-017E-5D45-942A-0761AEE29F33}">
      <dgm:prSet/>
      <dgm:spPr/>
      <dgm:t>
        <a:bodyPr/>
        <a:lstStyle/>
        <a:p>
          <a:endParaRPr lang="en-US"/>
        </a:p>
      </dgm:t>
    </dgm:pt>
    <dgm:pt modelId="{369BD7A4-CB1E-7345-9CDC-AFA2089E2BAA}" type="sibTrans" cxnId="{2AD48C2B-017E-5D45-942A-0761AEE29F33}">
      <dgm:prSet/>
      <dgm:spPr/>
      <dgm:t>
        <a:bodyPr/>
        <a:lstStyle/>
        <a:p>
          <a:endParaRPr lang="en-US"/>
        </a:p>
      </dgm:t>
    </dgm:pt>
    <dgm:pt modelId="{1296B935-0405-784E-85EA-30BE7953D44B}">
      <dgm:prSet phldrT="[Text]"/>
      <dgm:spPr/>
      <dgm:t>
        <a:bodyPr/>
        <a:lstStyle/>
        <a:p>
          <a:r>
            <a:rPr lang="en-US" dirty="0"/>
            <a:t>Standards</a:t>
          </a:r>
        </a:p>
      </dgm:t>
    </dgm:pt>
    <dgm:pt modelId="{E48E076C-D272-E54E-B915-7F07AC01A9C9}" type="parTrans" cxnId="{BBEC73CC-DDEA-1C42-A3B1-CA8EA0CAB663}">
      <dgm:prSet/>
      <dgm:spPr/>
      <dgm:t>
        <a:bodyPr/>
        <a:lstStyle/>
        <a:p>
          <a:endParaRPr lang="en-US"/>
        </a:p>
      </dgm:t>
    </dgm:pt>
    <dgm:pt modelId="{26DA8C29-6AA9-4A46-A90F-CDF2FAC7B44C}" type="sibTrans" cxnId="{BBEC73CC-DDEA-1C42-A3B1-CA8EA0CAB663}">
      <dgm:prSet/>
      <dgm:spPr/>
      <dgm:t>
        <a:bodyPr/>
        <a:lstStyle/>
        <a:p>
          <a:endParaRPr lang="en-US"/>
        </a:p>
      </dgm:t>
    </dgm:pt>
    <dgm:pt modelId="{7BCBA403-9476-2E40-9A73-A359DDA4A698}">
      <dgm:prSet phldrT="[Text]"/>
      <dgm:spPr/>
      <dgm:t>
        <a:bodyPr/>
        <a:lstStyle/>
        <a:p>
          <a:r>
            <a:rPr lang="en-US" dirty="0"/>
            <a:t>Equality.</a:t>
          </a:r>
        </a:p>
      </dgm:t>
    </dgm:pt>
    <dgm:pt modelId="{887D4503-DD11-5647-B630-C81957E13A76}" type="parTrans" cxnId="{509F1251-B7A1-DA48-BA53-59C163F22A75}">
      <dgm:prSet/>
      <dgm:spPr/>
      <dgm:t>
        <a:bodyPr/>
        <a:lstStyle/>
        <a:p>
          <a:endParaRPr lang="en-US"/>
        </a:p>
      </dgm:t>
    </dgm:pt>
    <dgm:pt modelId="{556776FB-1EE0-E640-9963-7A4E461D5F6A}" type="sibTrans" cxnId="{509F1251-B7A1-DA48-BA53-59C163F22A75}">
      <dgm:prSet/>
      <dgm:spPr/>
      <dgm:t>
        <a:bodyPr/>
        <a:lstStyle/>
        <a:p>
          <a:endParaRPr lang="en-US"/>
        </a:p>
      </dgm:t>
    </dgm:pt>
    <dgm:pt modelId="{2F18C7F7-5126-D14F-AE3D-5668356003DC}">
      <dgm:prSet phldrT="[Text]"/>
      <dgm:spPr/>
      <dgm:t>
        <a:bodyPr/>
        <a:lstStyle/>
        <a:p>
          <a:r>
            <a:rPr lang="en-US" dirty="0"/>
            <a:t>Highest common denominator. </a:t>
          </a:r>
        </a:p>
      </dgm:t>
    </dgm:pt>
    <dgm:pt modelId="{1A000A10-CE50-EE4D-B08A-F6A565BF5423}" type="parTrans" cxnId="{1A7E4D96-C0F8-D340-A24A-653CD5B11338}">
      <dgm:prSet/>
      <dgm:spPr/>
      <dgm:t>
        <a:bodyPr/>
        <a:lstStyle/>
        <a:p>
          <a:endParaRPr lang="en-US"/>
        </a:p>
      </dgm:t>
    </dgm:pt>
    <dgm:pt modelId="{BFD9F1CB-2F3C-284E-B15C-75608E454194}" type="sibTrans" cxnId="{1A7E4D96-C0F8-D340-A24A-653CD5B11338}">
      <dgm:prSet/>
      <dgm:spPr/>
      <dgm:t>
        <a:bodyPr/>
        <a:lstStyle/>
        <a:p>
          <a:endParaRPr lang="en-US"/>
        </a:p>
      </dgm:t>
    </dgm:pt>
    <dgm:pt modelId="{9B6DB317-1EFF-4944-BB87-690478C455AD}">
      <dgm:prSet phldrT="[Text]"/>
      <dgm:spPr/>
      <dgm:t>
        <a:bodyPr/>
        <a:lstStyle/>
        <a:p>
          <a:r>
            <a:rPr lang="en-US" dirty="0"/>
            <a:t>Priorities</a:t>
          </a:r>
        </a:p>
      </dgm:t>
    </dgm:pt>
    <dgm:pt modelId="{64B0E90F-8BDB-3641-A4CE-A76772BFD8DE}" type="parTrans" cxnId="{F7C7BD58-5BF4-D74F-90AA-02C1F61E7BEA}">
      <dgm:prSet/>
      <dgm:spPr/>
      <dgm:t>
        <a:bodyPr/>
        <a:lstStyle/>
        <a:p>
          <a:endParaRPr lang="en-US"/>
        </a:p>
      </dgm:t>
    </dgm:pt>
    <dgm:pt modelId="{2EDEDA8B-DDFA-D348-920D-EEC68B6D746A}" type="sibTrans" cxnId="{F7C7BD58-5BF4-D74F-90AA-02C1F61E7BEA}">
      <dgm:prSet/>
      <dgm:spPr/>
      <dgm:t>
        <a:bodyPr/>
        <a:lstStyle/>
        <a:p>
          <a:endParaRPr lang="en-US"/>
        </a:p>
      </dgm:t>
    </dgm:pt>
    <dgm:pt modelId="{F3E44D53-2B6E-E540-81DF-6A6FD83279F5}">
      <dgm:prSet phldrT="[Text]"/>
      <dgm:spPr/>
      <dgm:t>
        <a:bodyPr/>
        <a:lstStyle/>
        <a:p>
          <a:r>
            <a:rPr lang="en-US" dirty="0"/>
            <a:t>Quality over quantity.</a:t>
          </a:r>
        </a:p>
      </dgm:t>
    </dgm:pt>
    <dgm:pt modelId="{B808B7CF-08CA-B741-9EB9-EA0941B39D24}" type="parTrans" cxnId="{08CE76A9-FEF7-6C4A-96A6-9A27FF8BEA86}">
      <dgm:prSet/>
      <dgm:spPr/>
      <dgm:t>
        <a:bodyPr/>
        <a:lstStyle/>
        <a:p>
          <a:endParaRPr lang="en-US"/>
        </a:p>
      </dgm:t>
    </dgm:pt>
    <dgm:pt modelId="{596B0BEB-FDD5-9449-9B63-278D86CEC219}" type="sibTrans" cxnId="{08CE76A9-FEF7-6C4A-96A6-9A27FF8BEA86}">
      <dgm:prSet/>
      <dgm:spPr/>
      <dgm:t>
        <a:bodyPr/>
        <a:lstStyle/>
        <a:p>
          <a:endParaRPr lang="en-US"/>
        </a:p>
      </dgm:t>
    </dgm:pt>
    <dgm:pt modelId="{2D2D89DF-41A8-8145-B37D-79992F0E99C6}">
      <dgm:prSet phldrT="[Text]"/>
      <dgm:spPr/>
      <dgm:t>
        <a:bodyPr/>
        <a:lstStyle/>
        <a:p>
          <a:r>
            <a:rPr lang="en-US" dirty="0"/>
            <a:t>Soldier readiness.</a:t>
          </a:r>
        </a:p>
      </dgm:t>
    </dgm:pt>
    <dgm:pt modelId="{E5ED9EAA-4AE6-A54D-9DFB-034AD9A7D05E}" type="parTrans" cxnId="{E5892017-4606-B74A-98DF-61A0B5E41447}">
      <dgm:prSet/>
      <dgm:spPr/>
      <dgm:t>
        <a:bodyPr/>
        <a:lstStyle/>
        <a:p>
          <a:endParaRPr lang="en-US"/>
        </a:p>
      </dgm:t>
    </dgm:pt>
    <dgm:pt modelId="{E2906EDF-A18B-6C43-8A2F-CC11A923480C}" type="sibTrans" cxnId="{E5892017-4606-B74A-98DF-61A0B5E41447}">
      <dgm:prSet/>
      <dgm:spPr/>
      <dgm:t>
        <a:bodyPr/>
        <a:lstStyle/>
        <a:p>
          <a:endParaRPr lang="en-US"/>
        </a:p>
      </dgm:t>
    </dgm:pt>
    <dgm:pt modelId="{091E9790-DC35-3D48-91E9-2CE4F2CEBBA5}" type="pres">
      <dgm:prSet presAssocID="{EAAA2A97-C7DF-8A42-B875-90E5C668EEC6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FF799111-6415-244E-90A0-03958C9B9372}" type="pres">
      <dgm:prSet presAssocID="{EAAA2A97-C7DF-8A42-B875-90E5C668EEC6}" presName="cycle" presStyleCnt="0"/>
      <dgm:spPr/>
    </dgm:pt>
    <dgm:pt modelId="{995F2812-0A65-5D48-93CE-5BE31CDCC615}" type="pres">
      <dgm:prSet presAssocID="{EAAA2A97-C7DF-8A42-B875-90E5C668EEC6}" presName="centerShape" presStyleCnt="0"/>
      <dgm:spPr/>
    </dgm:pt>
    <dgm:pt modelId="{DBEB5367-1713-E246-B4DE-1C071003B2FC}" type="pres">
      <dgm:prSet presAssocID="{EAAA2A97-C7DF-8A42-B875-90E5C668EEC6}" presName="connSite" presStyleLbl="node1" presStyleIdx="0" presStyleCnt="4"/>
      <dgm:spPr/>
    </dgm:pt>
    <dgm:pt modelId="{31151CE0-6B07-2341-947B-CEE2BC447580}" type="pres">
      <dgm:prSet presAssocID="{EAAA2A97-C7DF-8A42-B875-90E5C668EEC6}" presName="visible" presStyleLbl="node1" presStyleIdx="0" presStyleCnt="4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hildren hugging military serviceman"/>
        </a:ext>
      </dgm:extLst>
    </dgm:pt>
    <dgm:pt modelId="{4A9F7FF1-500C-0B44-AF8F-3FED9CEA2AD1}" type="pres">
      <dgm:prSet presAssocID="{142EDEEA-AE57-3343-A5F4-0590FF131544}" presName="Name25" presStyleLbl="parChTrans1D1" presStyleIdx="0" presStyleCnt="3"/>
      <dgm:spPr/>
    </dgm:pt>
    <dgm:pt modelId="{AC06E9F3-EB72-4049-9BCF-A2C0F40C0383}" type="pres">
      <dgm:prSet presAssocID="{3F04351A-367B-9F42-AC83-1D569C70CB7A}" presName="node" presStyleCnt="0"/>
      <dgm:spPr/>
    </dgm:pt>
    <dgm:pt modelId="{08108F83-E107-9448-960E-45911CAA13EB}" type="pres">
      <dgm:prSet presAssocID="{3F04351A-367B-9F42-AC83-1D569C70CB7A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1F0E5F22-56F5-3445-BC24-F98E2D4D9F7A}" type="pres">
      <dgm:prSet presAssocID="{3F04351A-367B-9F42-AC83-1D569C70CB7A}" presName="childNode" presStyleLbl="revTx" presStyleIdx="0" presStyleCnt="3">
        <dgm:presLayoutVars>
          <dgm:bulletEnabled val="1"/>
        </dgm:presLayoutVars>
      </dgm:prSet>
      <dgm:spPr/>
    </dgm:pt>
    <dgm:pt modelId="{9B8DBA6E-BCFF-2546-9AA6-EBE52C22D11E}" type="pres">
      <dgm:prSet presAssocID="{64B0E90F-8BDB-3641-A4CE-A76772BFD8DE}" presName="Name25" presStyleLbl="parChTrans1D1" presStyleIdx="1" presStyleCnt="3"/>
      <dgm:spPr/>
    </dgm:pt>
    <dgm:pt modelId="{D31340D4-DFEF-3244-870B-A3ED5C5F76F9}" type="pres">
      <dgm:prSet presAssocID="{9B6DB317-1EFF-4944-BB87-690478C455AD}" presName="node" presStyleCnt="0"/>
      <dgm:spPr/>
    </dgm:pt>
    <dgm:pt modelId="{0B99025F-5F85-4C4F-A3A2-230ABC2B2938}" type="pres">
      <dgm:prSet presAssocID="{9B6DB317-1EFF-4944-BB87-690478C455AD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466F29EB-01F0-A549-9049-88DC4F46FD18}" type="pres">
      <dgm:prSet presAssocID="{9B6DB317-1EFF-4944-BB87-690478C455AD}" presName="childNode" presStyleLbl="revTx" presStyleIdx="1" presStyleCnt="3">
        <dgm:presLayoutVars>
          <dgm:bulletEnabled val="1"/>
        </dgm:presLayoutVars>
      </dgm:prSet>
      <dgm:spPr/>
    </dgm:pt>
    <dgm:pt modelId="{3A4FDFEA-8EA4-D240-AF4A-E77670205954}" type="pres">
      <dgm:prSet presAssocID="{E48E076C-D272-E54E-B915-7F07AC01A9C9}" presName="Name25" presStyleLbl="parChTrans1D1" presStyleIdx="2" presStyleCnt="3"/>
      <dgm:spPr/>
    </dgm:pt>
    <dgm:pt modelId="{E298F0A6-C058-AD48-A439-48826E1D5000}" type="pres">
      <dgm:prSet presAssocID="{1296B935-0405-784E-85EA-30BE7953D44B}" presName="node" presStyleCnt="0"/>
      <dgm:spPr/>
    </dgm:pt>
    <dgm:pt modelId="{8F2F2CD5-4D80-C349-97F4-2F45451A9709}" type="pres">
      <dgm:prSet presAssocID="{1296B935-0405-784E-85EA-30BE7953D44B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657D99AE-1CB9-F341-B0D9-B928CFDBDE8A}" type="pres">
      <dgm:prSet presAssocID="{1296B935-0405-784E-85EA-30BE7953D44B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8AF3A809-880E-FA43-8E7A-CF73C8DB8E26}" srcId="{3F04351A-367B-9F42-AC83-1D569C70CB7A}" destId="{98046836-B84E-E349-884C-592865A7776E}" srcOrd="0" destOrd="0" parTransId="{AC128673-DFED-9841-AB41-B938FF1F230C}" sibTransId="{1ED1D010-A52C-2741-81EA-174A8201789D}"/>
    <dgm:cxn modelId="{8D0D1F0B-3587-014C-AD21-BAFD233D6226}" type="presOf" srcId="{50E67EFB-4037-E540-B8E5-E99286CFE9AC}" destId="{1F0E5F22-56F5-3445-BC24-F98E2D4D9F7A}" srcOrd="0" destOrd="1" presId="urn:microsoft.com/office/officeart/2005/8/layout/radial2"/>
    <dgm:cxn modelId="{E5892017-4606-B74A-98DF-61A0B5E41447}" srcId="{9B6DB317-1EFF-4944-BB87-690478C455AD}" destId="{2D2D89DF-41A8-8145-B37D-79992F0E99C6}" srcOrd="1" destOrd="0" parTransId="{E5ED9EAA-4AE6-A54D-9DFB-034AD9A7D05E}" sibTransId="{E2906EDF-A18B-6C43-8A2F-CC11A923480C}"/>
    <dgm:cxn modelId="{83B8BA28-4593-D84A-8ECE-7FF456913A46}" srcId="{EAAA2A97-C7DF-8A42-B875-90E5C668EEC6}" destId="{3F04351A-367B-9F42-AC83-1D569C70CB7A}" srcOrd="0" destOrd="0" parTransId="{142EDEEA-AE57-3343-A5F4-0590FF131544}" sibTransId="{909C4B24-07A9-CC4F-90BD-7A9C06310489}"/>
    <dgm:cxn modelId="{CD5CBD29-FAE5-8840-8314-FB97D61735C4}" type="presOf" srcId="{E48E076C-D272-E54E-B915-7F07AC01A9C9}" destId="{3A4FDFEA-8EA4-D240-AF4A-E77670205954}" srcOrd="0" destOrd="0" presId="urn:microsoft.com/office/officeart/2005/8/layout/radial2"/>
    <dgm:cxn modelId="{2AD48C2B-017E-5D45-942A-0761AEE29F33}" srcId="{3F04351A-367B-9F42-AC83-1D569C70CB7A}" destId="{50E67EFB-4037-E540-B8E5-E99286CFE9AC}" srcOrd="1" destOrd="0" parTransId="{5EC1DC3A-B27F-B140-B161-C0148D55DB73}" sibTransId="{369BD7A4-CB1E-7345-9CDC-AFA2089E2BAA}"/>
    <dgm:cxn modelId="{A32C392E-3704-2442-8AD8-6B362144302B}" type="presOf" srcId="{3F04351A-367B-9F42-AC83-1D569C70CB7A}" destId="{08108F83-E107-9448-960E-45911CAA13EB}" srcOrd="0" destOrd="0" presId="urn:microsoft.com/office/officeart/2005/8/layout/radial2"/>
    <dgm:cxn modelId="{ED080E35-FD13-EB42-8211-2392316201AE}" type="presOf" srcId="{98046836-B84E-E349-884C-592865A7776E}" destId="{1F0E5F22-56F5-3445-BC24-F98E2D4D9F7A}" srcOrd="0" destOrd="0" presId="urn:microsoft.com/office/officeart/2005/8/layout/radial2"/>
    <dgm:cxn modelId="{D92E1745-CB60-9D42-AA59-6A40D56DE3A9}" type="presOf" srcId="{64B0E90F-8BDB-3641-A4CE-A76772BFD8DE}" destId="{9B8DBA6E-BCFF-2546-9AA6-EBE52C22D11E}" srcOrd="0" destOrd="0" presId="urn:microsoft.com/office/officeart/2005/8/layout/radial2"/>
    <dgm:cxn modelId="{509F1251-B7A1-DA48-BA53-59C163F22A75}" srcId="{1296B935-0405-784E-85EA-30BE7953D44B}" destId="{7BCBA403-9476-2E40-9A73-A359DDA4A698}" srcOrd="0" destOrd="0" parTransId="{887D4503-DD11-5647-B630-C81957E13A76}" sibTransId="{556776FB-1EE0-E640-9963-7A4E461D5F6A}"/>
    <dgm:cxn modelId="{C2764A51-2AD5-0847-9F3F-FA32F2455B26}" type="presOf" srcId="{142EDEEA-AE57-3343-A5F4-0590FF131544}" destId="{4A9F7FF1-500C-0B44-AF8F-3FED9CEA2AD1}" srcOrd="0" destOrd="0" presId="urn:microsoft.com/office/officeart/2005/8/layout/radial2"/>
    <dgm:cxn modelId="{EE486A51-0211-C64B-914E-B01364D57D5D}" type="presOf" srcId="{F3E44D53-2B6E-E540-81DF-6A6FD83279F5}" destId="{466F29EB-01F0-A549-9049-88DC4F46FD18}" srcOrd="0" destOrd="0" presId="urn:microsoft.com/office/officeart/2005/8/layout/radial2"/>
    <dgm:cxn modelId="{F7C7BD58-5BF4-D74F-90AA-02C1F61E7BEA}" srcId="{EAAA2A97-C7DF-8A42-B875-90E5C668EEC6}" destId="{9B6DB317-1EFF-4944-BB87-690478C455AD}" srcOrd="1" destOrd="0" parTransId="{64B0E90F-8BDB-3641-A4CE-A76772BFD8DE}" sibTransId="{2EDEDA8B-DDFA-D348-920D-EEC68B6D746A}"/>
    <dgm:cxn modelId="{8CD25D6D-085C-C84A-A096-3AC9EBC59DA2}" type="presOf" srcId="{2D2D89DF-41A8-8145-B37D-79992F0E99C6}" destId="{466F29EB-01F0-A549-9049-88DC4F46FD18}" srcOrd="0" destOrd="1" presId="urn:microsoft.com/office/officeart/2005/8/layout/radial2"/>
    <dgm:cxn modelId="{1A7E4D96-C0F8-D340-A24A-653CD5B11338}" srcId="{1296B935-0405-784E-85EA-30BE7953D44B}" destId="{2F18C7F7-5126-D14F-AE3D-5668356003DC}" srcOrd="1" destOrd="0" parTransId="{1A000A10-CE50-EE4D-B08A-F6A565BF5423}" sibTransId="{BFD9F1CB-2F3C-284E-B15C-75608E454194}"/>
    <dgm:cxn modelId="{7B8485A4-03DC-224A-A646-D3FF9BA89193}" type="presOf" srcId="{1296B935-0405-784E-85EA-30BE7953D44B}" destId="{8F2F2CD5-4D80-C349-97F4-2F45451A9709}" srcOrd="0" destOrd="0" presId="urn:microsoft.com/office/officeart/2005/8/layout/radial2"/>
    <dgm:cxn modelId="{08CE76A9-FEF7-6C4A-96A6-9A27FF8BEA86}" srcId="{9B6DB317-1EFF-4944-BB87-690478C455AD}" destId="{F3E44D53-2B6E-E540-81DF-6A6FD83279F5}" srcOrd="0" destOrd="0" parTransId="{B808B7CF-08CA-B741-9EB9-EA0941B39D24}" sibTransId="{596B0BEB-FDD5-9449-9B63-278D86CEC219}"/>
    <dgm:cxn modelId="{6A9DDFBD-6E2C-7945-85CE-D09A497DAA07}" type="presOf" srcId="{7BCBA403-9476-2E40-9A73-A359DDA4A698}" destId="{657D99AE-1CB9-F341-B0D9-B928CFDBDE8A}" srcOrd="0" destOrd="0" presId="urn:microsoft.com/office/officeart/2005/8/layout/radial2"/>
    <dgm:cxn modelId="{BBEC73CC-DDEA-1C42-A3B1-CA8EA0CAB663}" srcId="{EAAA2A97-C7DF-8A42-B875-90E5C668EEC6}" destId="{1296B935-0405-784E-85EA-30BE7953D44B}" srcOrd="2" destOrd="0" parTransId="{E48E076C-D272-E54E-B915-7F07AC01A9C9}" sibTransId="{26DA8C29-6AA9-4A46-A90F-CDF2FAC7B44C}"/>
    <dgm:cxn modelId="{3F6594CF-E2D9-9A4B-9D88-34B66009C4A8}" type="presOf" srcId="{9B6DB317-1EFF-4944-BB87-690478C455AD}" destId="{0B99025F-5F85-4C4F-A3A2-230ABC2B2938}" srcOrd="0" destOrd="0" presId="urn:microsoft.com/office/officeart/2005/8/layout/radial2"/>
    <dgm:cxn modelId="{F4E6DCDE-D776-8249-A9EB-151BC417BE1B}" type="presOf" srcId="{EAAA2A97-C7DF-8A42-B875-90E5C668EEC6}" destId="{091E9790-DC35-3D48-91E9-2CE4F2CEBBA5}" srcOrd="0" destOrd="0" presId="urn:microsoft.com/office/officeart/2005/8/layout/radial2"/>
    <dgm:cxn modelId="{66336CF8-6DA9-2441-92BB-AAB9B5624D66}" type="presOf" srcId="{2F18C7F7-5126-D14F-AE3D-5668356003DC}" destId="{657D99AE-1CB9-F341-B0D9-B928CFDBDE8A}" srcOrd="0" destOrd="1" presId="urn:microsoft.com/office/officeart/2005/8/layout/radial2"/>
    <dgm:cxn modelId="{D00C1192-6B7F-FB4C-8AEC-0AD8ABA77B55}" type="presParOf" srcId="{091E9790-DC35-3D48-91E9-2CE4F2CEBBA5}" destId="{FF799111-6415-244E-90A0-03958C9B9372}" srcOrd="0" destOrd="0" presId="urn:microsoft.com/office/officeart/2005/8/layout/radial2"/>
    <dgm:cxn modelId="{81DD0576-2D01-3546-B1A5-A12411A6F1E5}" type="presParOf" srcId="{FF799111-6415-244E-90A0-03958C9B9372}" destId="{995F2812-0A65-5D48-93CE-5BE31CDCC615}" srcOrd="0" destOrd="0" presId="urn:microsoft.com/office/officeart/2005/8/layout/radial2"/>
    <dgm:cxn modelId="{CB04A86A-115C-0B4A-8FA8-A88009CD6527}" type="presParOf" srcId="{995F2812-0A65-5D48-93CE-5BE31CDCC615}" destId="{DBEB5367-1713-E246-B4DE-1C071003B2FC}" srcOrd="0" destOrd="0" presId="urn:microsoft.com/office/officeart/2005/8/layout/radial2"/>
    <dgm:cxn modelId="{88DB4EC8-8C02-1948-B9E1-123890D46AC7}" type="presParOf" srcId="{995F2812-0A65-5D48-93CE-5BE31CDCC615}" destId="{31151CE0-6B07-2341-947B-CEE2BC447580}" srcOrd="1" destOrd="0" presId="urn:microsoft.com/office/officeart/2005/8/layout/radial2"/>
    <dgm:cxn modelId="{C021D004-5E9D-3245-ADEA-57C1399BAF13}" type="presParOf" srcId="{FF799111-6415-244E-90A0-03958C9B9372}" destId="{4A9F7FF1-500C-0B44-AF8F-3FED9CEA2AD1}" srcOrd="1" destOrd="0" presId="urn:microsoft.com/office/officeart/2005/8/layout/radial2"/>
    <dgm:cxn modelId="{5CF53D28-74B4-9B40-BCF3-7B1D3BA8D110}" type="presParOf" srcId="{FF799111-6415-244E-90A0-03958C9B9372}" destId="{AC06E9F3-EB72-4049-9BCF-A2C0F40C0383}" srcOrd="2" destOrd="0" presId="urn:microsoft.com/office/officeart/2005/8/layout/radial2"/>
    <dgm:cxn modelId="{A0698CBD-9BE4-CC4A-8985-CFCB8F427082}" type="presParOf" srcId="{AC06E9F3-EB72-4049-9BCF-A2C0F40C0383}" destId="{08108F83-E107-9448-960E-45911CAA13EB}" srcOrd="0" destOrd="0" presId="urn:microsoft.com/office/officeart/2005/8/layout/radial2"/>
    <dgm:cxn modelId="{FD3BF402-527B-E647-87EC-7F25D8CB7BB5}" type="presParOf" srcId="{AC06E9F3-EB72-4049-9BCF-A2C0F40C0383}" destId="{1F0E5F22-56F5-3445-BC24-F98E2D4D9F7A}" srcOrd="1" destOrd="0" presId="urn:microsoft.com/office/officeart/2005/8/layout/radial2"/>
    <dgm:cxn modelId="{47DD139C-4343-D24D-9A02-34A6236BE15A}" type="presParOf" srcId="{FF799111-6415-244E-90A0-03958C9B9372}" destId="{9B8DBA6E-BCFF-2546-9AA6-EBE52C22D11E}" srcOrd="3" destOrd="0" presId="urn:microsoft.com/office/officeart/2005/8/layout/radial2"/>
    <dgm:cxn modelId="{FC4072B0-3CF4-7642-918A-1BBE49C3B3AE}" type="presParOf" srcId="{FF799111-6415-244E-90A0-03958C9B9372}" destId="{D31340D4-DFEF-3244-870B-A3ED5C5F76F9}" srcOrd="4" destOrd="0" presId="urn:microsoft.com/office/officeart/2005/8/layout/radial2"/>
    <dgm:cxn modelId="{1DBDFCDA-15C6-A248-9EF4-30611681DCEA}" type="presParOf" srcId="{D31340D4-DFEF-3244-870B-A3ED5C5F76F9}" destId="{0B99025F-5F85-4C4F-A3A2-230ABC2B2938}" srcOrd="0" destOrd="0" presId="urn:microsoft.com/office/officeart/2005/8/layout/radial2"/>
    <dgm:cxn modelId="{35D28665-8746-9D4C-8055-529CDE6B04B0}" type="presParOf" srcId="{D31340D4-DFEF-3244-870B-A3ED5C5F76F9}" destId="{466F29EB-01F0-A549-9049-88DC4F46FD18}" srcOrd="1" destOrd="0" presId="urn:microsoft.com/office/officeart/2005/8/layout/radial2"/>
    <dgm:cxn modelId="{FEFE2E2F-5FF2-064D-906A-173ADA12AC6A}" type="presParOf" srcId="{FF799111-6415-244E-90A0-03958C9B9372}" destId="{3A4FDFEA-8EA4-D240-AF4A-E77670205954}" srcOrd="5" destOrd="0" presId="urn:microsoft.com/office/officeart/2005/8/layout/radial2"/>
    <dgm:cxn modelId="{FD813AF5-CB15-ED4C-B8A4-EA7282A3CF92}" type="presParOf" srcId="{FF799111-6415-244E-90A0-03958C9B9372}" destId="{E298F0A6-C058-AD48-A439-48826E1D5000}" srcOrd="6" destOrd="0" presId="urn:microsoft.com/office/officeart/2005/8/layout/radial2"/>
    <dgm:cxn modelId="{355F5391-5CD2-C349-AE35-75D5C82CE5D0}" type="presParOf" srcId="{E298F0A6-C058-AD48-A439-48826E1D5000}" destId="{8F2F2CD5-4D80-C349-97F4-2F45451A9709}" srcOrd="0" destOrd="0" presId="urn:microsoft.com/office/officeart/2005/8/layout/radial2"/>
    <dgm:cxn modelId="{A9666E45-67DC-734C-9FE3-2586437C5DCE}" type="presParOf" srcId="{E298F0A6-C058-AD48-A439-48826E1D5000}" destId="{657D99AE-1CB9-F341-B0D9-B928CFDBDE8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FDFEA-8EA4-D240-AF4A-E77670205954}">
      <dsp:nvSpPr>
        <dsp:cNvPr id="0" name=""/>
        <dsp:cNvSpPr/>
      </dsp:nvSpPr>
      <dsp:spPr>
        <a:xfrm rot="2534022">
          <a:off x="1865431" y="3379271"/>
          <a:ext cx="699483" cy="67939"/>
        </a:xfrm>
        <a:custGeom>
          <a:avLst/>
          <a:gdLst/>
          <a:ahLst/>
          <a:cxnLst/>
          <a:rect l="0" t="0" r="0" b="0"/>
          <a:pathLst>
            <a:path>
              <a:moveTo>
                <a:pt x="0" y="33969"/>
              </a:moveTo>
              <a:lnTo>
                <a:pt x="699483" y="3396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DBA6E-BCFF-2546-9AA6-EBE52C22D11E}">
      <dsp:nvSpPr>
        <dsp:cNvPr id="0" name=""/>
        <dsp:cNvSpPr/>
      </dsp:nvSpPr>
      <dsp:spPr>
        <a:xfrm>
          <a:off x="1956221" y="2413404"/>
          <a:ext cx="788525" cy="67939"/>
        </a:xfrm>
        <a:custGeom>
          <a:avLst/>
          <a:gdLst/>
          <a:ahLst/>
          <a:cxnLst/>
          <a:rect l="0" t="0" r="0" b="0"/>
          <a:pathLst>
            <a:path>
              <a:moveTo>
                <a:pt x="0" y="33969"/>
              </a:moveTo>
              <a:lnTo>
                <a:pt x="788525" y="3396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F7FF1-500C-0B44-AF8F-3FED9CEA2AD1}">
      <dsp:nvSpPr>
        <dsp:cNvPr id="0" name=""/>
        <dsp:cNvSpPr/>
      </dsp:nvSpPr>
      <dsp:spPr>
        <a:xfrm rot="19065978">
          <a:off x="1865431" y="1447538"/>
          <a:ext cx="699483" cy="67939"/>
        </a:xfrm>
        <a:custGeom>
          <a:avLst/>
          <a:gdLst/>
          <a:ahLst/>
          <a:cxnLst/>
          <a:rect l="0" t="0" r="0" b="0"/>
          <a:pathLst>
            <a:path>
              <a:moveTo>
                <a:pt x="0" y="33969"/>
              </a:moveTo>
              <a:lnTo>
                <a:pt x="699483" y="3396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151CE0-6B07-2341-947B-CEE2BC447580}">
      <dsp:nvSpPr>
        <dsp:cNvPr id="0" name=""/>
        <dsp:cNvSpPr/>
      </dsp:nvSpPr>
      <dsp:spPr>
        <a:xfrm>
          <a:off x="1239" y="1297385"/>
          <a:ext cx="2299978" cy="229997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08F83-E107-9448-960E-45911CAA13EB}">
      <dsp:nvSpPr>
        <dsp:cNvPr id="0" name=""/>
        <dsp:cNvSpPr/>
      </dsp:nvSpPr>
      <dsp:spPr>
        <a:xfrm>
          <a:off x="2307007" y="169938"/>
          <a:ext cx="1287545" cy="12875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PT</a:t>
          </a:r>
        </a:p>
      </dsp:txBody>
      <dsp:txXfrm>
        <a:off x="2495564" y="358495"/>
        <a:ext cx="910431" cy="910431"/>
      </dsp:txXfrm>
    </dsp:sp>
    <dsp:sp modelId="{1F0E5F22-56F5-3445-BC24-F98E2D4D9F7A}">
      <dsp:nvSpPr>
        <dsp:cNvPr id="0" name=""/>
        <dsp:cNvSpPr/>
      </dsp:nvSpPr>
      <dsp:spPr>
        <a:xfrm>
          <a:off x="3723307" y="169938"/>
          <a:ext cx="1931318" cy="1287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Individualized.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NCO led.</a:t>
          </a:r>
        </a:p>
      </dsp:txBody>
      <dsp:txXfrm>
        <a:off x="3723307" y="169938"/>
        <a:ext cx="1931318" cy="1287545"/>
      </dsp:txXfrm>
    </dsp:sp>
    <dsp:sp modelId="{0B99025F-5F85-4C4F-A3A2-230ABC2B2938}">
      <dsp:nvSpPr>
        <dsp:cNvPr id="0" name=""/>
        <dsp:cNvSpPr/>
      </dsp:nvSpPr>
      <dsp:spPr>
        <a:xfrm>
          <a:off x="2744746" y="1803601"/>
          <a:ext cx="1287545" cy="12875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Priorities</a:t>
          </a:r>
        </a:p>
      </dsp:txBody>
      <dsp:txXfrm>
        <a:off x="2933303" y="1992158"/>
        <a:ext cx="910431" cy="910431"/>
      </dsp:txXfrm>
    </dsp:sp>
    <dsp:sp modelId="{466F29EB-01F0-A549-9049-88DC4F46FD18}">
      <dsp:nvSpPr>
        <dsp:cNvPr id="0" name=""/>
        <dsp:cNvSpPr/>
      </dsp:nvSpPr>
      <dsp:spPr>
        <a:xfrm>
          <a:off x="4161046" y="1803601"/>
          <a:ext cx="1931318" cy="1287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Quality over quantity.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Soldier readiness.</a:t>
          </a:r>
        </a:p>
      </dsp:txBody>
      <dsp:txXfrm>
        <a:off x="4161046" y="1803601"/>
        <a:ext cx="1931318" cy="1287545"/>
      </dsp:txXfrm>
    </dsp:sp>
    <dsp:sp modelId="{8F2F2CD5-4D80-C349-97F4-2F45451A9709}">
      <dsp:nvSpPr>
        <dsp:cNvPr id="0" name=""/>
        <dsp:cNvSpPr/>
      </dsp:nvSpPr>
      <dsp:spPr>
        <a:xfrm>
          <a:off x="2307007" y="3437265"/>
          <a:ext cx="1287545" cy="12875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Standards</a:t>
          </a:r>
        </a:p>
      </dsp:txBody>
      <dsp:txXfrm>
        <a:off x="2495564" y="3625822"/>
        <a:ext cx="910431" cy="910431"/>
      </dsp:txXfrm>
    </dsp:sp>
    <dsp:sp modelId="{657D99AE-1CB9-F341-B0D9-B928CFDBDE8A}">
      <dsp:nvSpPr>
        <dsp:cNvPr id="0" name=""/>
        <dsp:cNvSpPr/>
      </dsp:nvSpPr>
      <dsp:spPr>
        <a:xfrm>
          <a:off x="3723307" y="3437265"/>
          <a:ext cx="1931318" cy="1287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Equality.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Highest common denominator. </a:t>
          </a:r>
        </a:p>
      </dsp:txBody>
      <dsp:txXfrm>
        <a:off x="3723307" y="3437265"/>
        <a:ext cx="1931318" cy="1287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08609-E040-7B45-A1B9-30AE6AF1FBFC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79870-B1CA-E545-9C4A-AD0355318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41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F1FB-8DAE-244A-90F8-4D53965FEB0C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CBBC-A5E2-0040-904F-568B709D39A4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E00D-784D-F04F-8EEC-3C51F70CBFE7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3B6C5-41D9-094E-86A0-FB6C2EC3E9F4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6E8A-75CA-4244-919A-35F36805D075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5073-1897-C74E-867E-14ECC325F075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6D5E-CDC0-8847-9493-10F2A45A1CEF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751-9B64-A843-B450-A925F3879D58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7CEE-D308-2949-A2FE-3F1C7FFC5919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2975-86F2-944B-B713-47D39413455C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68F3-9DE8-6D4D-A26B-36CC5C461CC4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6CFA019-C9D7-774E-AB8A-98FAD24F8100}" type="datetime1">
              <a:rPr lang="en-US" smtClean="0"/>
              <a:t>1/21/26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12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11" Type="http://schemas.microsoft.com/office/2007/relationships/diagramDrawing" Target="../diagrams/drawing1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.jpeg"/><Relationship Id="rId9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05491-EE45-6E80-B289-38E3022DB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2496" y="3428999"/>
            <a:ext cx="6910674" cy="2268558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ARMY PHYSICAL TRAINING  SHOULD BE INDIVIDUALIZED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D83E2-901A-2469-293C-BB66BB858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ARMY PT AND STANDERDS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7BD61-F407-F9C7-4549-988AB9DB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Audio Recording Dec 28, 2025 at 11:31:18 PM">
            <a:hlinkClick r:id="" action="ppaction://media"/>
            <a:extLst>
              <a:ext uri="{FF2B5EF4-FFF2-40B4-BE49-F238E27FC236}">
                <a16:creationId xmlns:a16="http://schemas.microsoft.com/office/drawing/2014/main" id="{4FE75A05-DAF8-FDBE-CC55-CF4382FBC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407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688B0-8680-0DD8-A7ED-36004480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ARMY PT TODAY</a:t>
            </a:r>
          </a:p>
        </p:txBody>
      </p:sp>
      <p:pic>
        <p:nvPicPr>
          <p:cNvPr id="5" name="Content Placeholder 4" descr="A group of men running on a track&#10;&#10;AI-generated content may be incorrect.">
            <a:extLst>
              <a:ext uri="{FF2B5EF4-FFF2-40B4-BE49-F238E27FC236}">
                <a16:creationId xmlns:a16="http://schemas.microsoft.com/office/drawing/2014/main" id="{FCF841D8-B7A2-79F7-738C-4C20C0ADE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632143" y="2693341"/>
            <a:ext cx="2997200" cy="19939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18AA97-82F8-2D72-A35A-0F6281B3DBB7}"/>
              </a:ext>
            </a:extLst>
          </p:cNvPr>
          <p:cNvSpPr txBox="1"/>
          <p:nvPr/>
        </p:nvSpPr>
        <p:spPr>
          <a:xfrm>
            <a:off x="1547567" y="2687853"/>
            <a:ext cx="7083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Formation runs are used to boost moral and for the higher ups to engage with soldiers.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Cadences are sung and </a:t>
            </a:r>
            <a:r>
              <a:rPr lang="en-US" dirty="0" err="1"/>
              <a:t>guideons</a:t>
            </a:r>
            <a:r>
              <a:rPr lang="en-US" dirty="0"/>
              <a:t> are held.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done only on special occasions or when one is at a school or training event.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B0A44-48C5-77F0-4626-A6A57C84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Audio Recording Dec 28, 2025 at 11:35:49 PM">
            <a:hlinkClick r:id="" action="ppaction://media"/>
            <a:extLst>
              <a:ext uri="{FF2B5EF4-FFF2-40B4-BE49-F238E27FC236}">
                <a16:creationId xmlns:a16="http://schemas.microsoft.com/office/drawing/2014/main" id="{3B3FB164-19B6-76AB-2982-1EDC27945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666" y="5908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B258F8-CD2F-06F3-518D-E766163E0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ISSUES WITH MODERN 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DBB98-E753-C724-8630-ED74A239E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APEX, the online application developed by civilians, is the main issue many, including myself, have with modern PT in the organization. </a:t>
            </a:r>
          </a:p>
          <a:p>
            <a:r>
              <a:rPr lang="en-US" sz="1800" dirty="0"/>
              <a:t>For many years, the organized PT that has been done since WWII was the standard, but now everything has changed. </a:t>
            </a:r>
          </a:p>
          <a:p>
            <a:r>
              <a:rPr lang="en-US" sz="1800" dirty="0"/>
              <a:t>The army has taken away combat related fitness and workouts that are geared towards going to war to make sure people are getting high scores on the semi annual AFT.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109F9-56A0-65AE-9E8D-72CC372D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Audio Recording Dec 28, 2025 at 11:36:28 PM">
            <a:hlinkClick r:id="" action="ppaction://media"/>
            <a:extLst>
              <a:ext uri="{FF2B5EF4-FFF2-40B4-BE49-F238E27FC236}">
                <a16:creationId xmlns:a16="http://schemas.microsoft.com/office/drawing/2014/main" id="{F3F85A68-2FDD-8B76-1C7A-94F242434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05" y="5880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6B3AE2-568C-DE36-928E-A5591D2A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ISSUES WITH MODERN 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A6FAD-F77B-2638-A975-534D6A6F8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One of the Army’s number one priorities is accountability.</a:t>
            </a:r>
          </a:p>
          <a:p>
            <a:r>
              <a:rPr lang="en-US" sz="1800" dirty="0"/>
              <a:t>Through Apex they can track soldiers even more efficiently than before but unfortunately that leads to a shift in priorities.</a:t>
            </a:r>
          </a:p>
          <a:p>
            <a:r>
              <a:rPr lang="en-US" sz="1800" dirty="0"/>
              <a:t>Quantity of participation is often valued over the quality of training.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C0A34-26B8-E2FF-8FB8-9DBAF997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Audio Recording Dec 28, 2025 at 11:37:05 PM">
            <a:hlinkClick r:id="" action="ppaction://media"/>
            <a:extLst>
              <a:ext uri="{FF2B5EF4-FFF2-40B4-BE49-F238E27FC236}">
                <a16:creationId xmlns:a16="http://schemas.microsoft.com/office/drawing/2014/main" id="{84DFE9EB-606A-AEAE-6142-674D8C74D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85" y="5880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15C33-67E7-8784-D530-7116503F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ISSUES WITH MODERN 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58B53-BA67-CC18-0703-074B284DA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Lack of obstacle courses, rucking, and warrior tasks and battle drills. </a:t>
            </a:r>
          </a:p>
          <a:p>
            <a:r>
              <a:rPr lang="en-US" sz="1800" dirty="0"/>
              <a:t>Army cares more about good AFT scores than they do about preparing soldiers for future missions.</a:t>
            </a:r>
          </a:p>
          <a:p>
            <a:r>
              <a:rPr lang="en-US" sz="1800" dirty="0"/>
              <a:t>Support MOS’s are inadequately trained for conflicts.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D1CB6-6BAC-B2EC-DA45-3379CC5C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Audio Recording Dec 28, 2025 at 11:37:40 PM">
            <a:hlinkClick r:id="" action="ppaction://media"/>
            <a:extLst>
              <a:ext uri="{FF2B5EF4-FFF2-40B4-BE49-F238E27FC236}">
                <a16:creationId xmlns:a16="http://schemas.microsoft.com/office/drawing/2014/main" id="{0423843B-28A2-E130-9344-8E66098AE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370" y="5880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85317-BCCF-0718-F64A-450F3078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WHAT PT SHOULD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C4376-13BC-E7A3-580F-177557CD8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Army PT should fully get rid of APEX.</a:t>
            </a:r>
          </a:p>
          <a:p>
            <a:r>
              <a:rPr lang="en-US" sz="1800" dirty="0"/>
              <a:t>APEX has damaged organized PT and has taken away soldier's moral.</a:t>
            </a:r>
          </a:p>
          <a:p>
            <a:r>
              <a:rPr lang="en-US" sz="1800" dirty="0"/>
              <a:t>PT should be decided by NCOs in the organization not civilians.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51F29-4589-8A65-EDE1-A18B5583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Audio Recording Dec 28, 2025 at 11:38:29 PM">
            <a:hlinkClick r:id="" action="ppaction://media"/>
            <a:extLst>
              <a:ext uri="{FF2B5EF4-FFF2-40B4-BE49-F238E27FC236}">
                <a16:creationId xmlns:a16="http://schemas.microsoft.com/office/drawing/2014/main" id="{877A4D59-AF62-8EA4-428A-997DF809D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38" y="5880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947CB-AA0C-9E6C-3F79-771EB6396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WHAT PT SHOULD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EE6F2-2051-EA2C-BA1F-F35B5617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The organization should bring back formation runs, cadences, and group PT.</a:t>
            </a:r>
          </a:p>
          <a:p>
            <a:r>
              <a:rPr lang="en-US" sz="1800" dirty="0"/>
              <a:t>At the same time, PT should be individualized to address each Soldier’s strengths and weaknesses.</a:t>
            </a:r>
          </a:p>
          <a:p>
            <a:r>
              <a:rPr lang="en-US" sz="1800" dirty="0"/>
              <a:t>Standards should be stricter for out of shape individuals to weed out unfit candidates.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0FFCB-D79E-5D4B-40A5-D27CA576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Audio Recording Dec 28, 2025 at 11:40:24 PM">
            <a:hlinkClick r:id="" action="ppaction://media"/>
            <a:extLst>
              <a:ext uri="{FF2B5EF4-FFF2-40B4-BE49-F238E27FC236}">
                <a16:creationId xmlns:a16="http://schemas.microsoft.com/office/drawing/2014/main" id="{ADEC285D-8007-BEF8-D5BF-9E665B329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64" y="60397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88484-00BE-3D77-406B-978F3A405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WHAT PT SHOULD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94E37-7B56-0C81-BBDB-B7EC81689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The  AFT should be unisex with the same standards for male and female.</a:t>
            </a:r>
          </a:p>
          <a:p>
            <a:r>
              <a:rPr lang="en-US" sz="1800" dirty="0"/>
              <a:t>Current female standards are significantly lower than male standards, which contradicts the push for equality and equal treatment in the Army.</a:t>
            </a:r>
          </a:p>
          <a:p>
            <a:r>
              <a:rPr lang="en-US" sz="1800" dirty="0"/>
              <a:t>If individuals cannot meet the highest common standard, they should reconsider their career field.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A6B55-6FEF-7BBA-128E-09CE5B9B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Audio Recording Dec 28, 2025 at 11:42:13 PM">
            <a:hlinkClick r:id="" action="ppaction://media"/>
            <a:extLst>
              <a:ext uri="{FF2B5EF4-FFF2-40B4-BE49-F238E27FC236}">
                <a16:creationId xmlns:a16="http://schemas.microsoft.com/office/drawing/2014/main" id="{94B68ACA-A447-C2B8-333E-4593D52AE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05" y="5880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1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34258-6361-CAAF-FEF7-BA76D915B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/>
              <a:t>WHAT PT SHOULD BE</a:t>
            </a:r>
            <a:endParaRPr lang="en-US" sz="4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55AA1-4CA4-56CE-72CE-C7BDFC3F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07" y="164592"/>
            <a:ext cx="636727" cy="3228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22F896-40B5-4ADD-8801-0D06FADFA095}" type="slidenum">
              <a:rPr lang="en-US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50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B176399-280B-CBC0-EF2D-FF3D9B920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/>
              <a:t>All MOSs should be trained to the same physical standards.</a:t>
            </a:r>
          </a:p>
          <a:p>
            <a:r>
              <a:rPr lang="en-US" sz="1800"/>
              <a:t>Non-combat roles are often trained poorly due to a perceived lack of physical demands, but this is not a valid excuse.</a:t>
            </a:r>
          </a:p>
          <a:p>
            <a:r>
              <a:rPr lang="en-US" sz="1800"/>
              <a:t>The standards should be the same across the board. </a:t>
            </a:r>
          </a:p>
        </p:txBody>
      </p:sp>
      <p:pic>
        <p:nvPicPr>
          <p:cNvPr id="5" name="Audio Recording Dec 28, 2025 at 11:43:15 PM">
            <a:hlinkClick r:id="" action="ppaction://media"/>
            <a:extLst>
              <a:ext uri="{FF2B5EF4-FFF2-40B4-BE49-F238E27FC236}">
                <a16:creationId xmlns:a16="http://schemas.microsoft.com/office/drawing/2014/main" id="{BB76A3ED-DE29-B18C-9A02-937671324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85" y="58958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52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3DB5B-DAB7-7915-5E9F-78CD093A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WHAT PT SHOULD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2AFAD-AED0-CA2F-EAC8-046BAC8E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Senior leadership should prioritize overall Soldier readiness instead of focusing solely on AFT scores, especially within support roles.</a:t>
            </a:r>
          </a:p>
          <a:p>
            <a:r>
              <a:rPr lang="en-US" sz="1800" dirty="0"/>
              <a:t>The organization has become increasingly political and has lost sight of what really matters. </a:t>
            </a:r>
          </a:p>
          <a:p>
            <a:r>
              <a:rPr lang="en-US" sz="1800" dirty="0"/>
              <a:t>The Army cares more about numbers than it does about its soldiers.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8A49A-B079-2A17-D6CE-0CB32B8B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Audio Recording Dec 28, 2025 at 11:43:42 PM">
            <a:hlinkClick r:id="" action="ppaction://media"/>
            <a:extLst>
              <a:ext uri="{FF2B5EF4-FFF2-40B4-BE49-F238E27FC236}">
                <a16:creationId xmlns:a16="http://schemas.microsoft.com/office/drawing/2014/main" id="{D06BAE09-F0E9-FD5F-CBB8-8E2D83E87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38" y="5880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23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89E93-2966-99AA-1B27-8812693B7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WHAT PT SHOULD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5F05C-FD7E-11AD-A98C-AEE293F72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Equal standards across the Army will produce stronger and more capable Soldiers</a:t>
            </a:r>
          </a:p>
          <a:p>
            <a:r>
              <a:rPr lang="en-US" sz="1800" dirty="0"/>
              <a:t>The lack of community and moral in daily PT has made soldiers lose quality of life.</a:t>
            </a:r>
          </a:p>
          <a:p>
            <a:r>
              <a:rPr lang="en-US" sz="1800" dirty="0"/>
              <a:t>The soldiers who are performing well and getting high scores on the AFT should get an incentive and be allowed to PT on their own.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13077-8F27-1F0C-860E-EDE02B03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Audio Recording Dec 28, 2025 at 11:44:24 PM">
            <a:hlinkClick r:id="" action="ppaction://media"/>
            <a:extLst>
              <a:ext uri="{FF2B5EF4-FFF2-40B4-BE49-F238E27FC236}">
                <a16:creationId xmlns:a16="http://schemas.microsoft.com/office/drawing/2014/main" id="{499743C5-2C98-D3B8-AB50-DAD3E4DC7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38" y="6018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93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86064-CDC8-3821-6FC6-A62C7177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/>
              <a:t>ARMY PT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F4CF2-CA44-4210-C461-E0AB9E9BA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WWI brought about formalized PT and training around 1916 as the need for soldiers on the frontline decreased.</a:t>
            </a:r>
          </a:p>
          <a:p>
            <a:r>
              <a:rPr lang="en-US" sz="1800" dirty="0"/>
              <a:t>Basic Training became more structured to train and refine soldiers.</a:t>
            </a:r>
          </a:p>
          <a:p>
            <a:r>
              <a:rPr lang="en-US" sz="1800" dirty="0"/>
              <a:t>Drill and Ceramony were taken very seriously during this time and were a vital part of a soldier’s daily routine.</a:t>
            </a:r>
          </a:p>
          <a:p>
            <a:r>
              <a:rPr lang="en-US" sz="1800" dirty="0"/>
              <a:t>WWI highlighted the dangers of war for unfit and untrained Soldiers.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 descr="A group of men doing yoga&#10;&#10;AI-generated content may be incorrect.">
            <a:extLst>
              <a:ext uri="{FF2B5EF4-FFF2-40B4-BE49-F238E27FC236}">
                <a16:creationId xmlns:a16="http://schemas.microsoft.com/office/drawing/2014/main" id="{6D645B7A-E979-577B-D3F6-21DF90E86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2776" y="4584460"/>
            <a:ext cx="2940099" cy="20580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B0D9B-4C79-1974-2A44-16E0E1293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Audio Recording Dec 28, 2025 at 11:31:50 PM">
            <a:hlinkClick r:id="" action="ppaction://media"/>
            <a:extLst>
              <a:ext uri="{FF2B5EF4-FFF2-40B4-BE49-F238E27FC236}">
                <a16:creationId xmlns:a16="http://schemas.microsoft.com/office/drawing/2014/main" id="{38AC2992-9250-3A73-EBF6-1F8077087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205" y="58297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96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C2991-3E16-79DF-F66E-8AEE20BD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98764-57DD-A3AD-321A-D55111C15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Get rid of APEX</a:t>
            </a:r>
          </a:p>
          <a:p>
            <a:r>
              <a:rPr lang="en-US" sz="1800" dirty="0"/>
              <a:t>Bring back organized group PT.</a:t>
            </a:r>
          </a:p>
          <a:p>
            <a:r>
              <a:rPr lang="en-US" sz="1800" dirty="0"/>
              <a:t>Shift priorities.</a:t>
            </a:r>
          </a:p>
          <a:p>
            <a:r>
              <a:rPr lang="en-US" sz="1800" dirty="0"/>
              <a:t>Enforce equal standards across the Army.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0A7EB-2F14-8885-A5DC-1D411CEA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0BD3AF5-C74F-28CC-D26B-15DE9D50AE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6413229"/>
              </p:ext>
            </p:extLst>
          </p:nvPr>
        </p:nvGraphicFramePr>
        <p:xfrm>
          <a:off x="6207897" y="164592"/>
          <a:ext cx="6093604" cy="4894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Audio Recording Dec 28, 2025 at 11:45:18 PM">
            <a:hlinkClick r:id="" action="ppaction://media"/>
            <a:extLst>
              <a:ext uri="{FF2B5EF4-FFF2-40B4-BE49-F238E27FC236}">
                <a16:creationId xmlns:a16="http://schemas.microsoft.com/office/drawing/2014/main" id="{B53CFF94-6CA9-7119-E6B1-AEFD98B58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064" y="57983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3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3C83F-3418-B840-379E-EFE6021FA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21B13-EEE5-8608-0C7D-0E4CCC0AC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dirty="0" err="1"/>
              <a:t>Allveteran</a:t>
            </a:r>
            <a:r>
              <a:rPr lang="en-US" dirty="0"/>
              <a:t>. (2025, November 4). </a:t>
            </a:r>
            <a:r>
              <a:rPr lang="en-US" i="1" dirty="0"/>
              <a:t>Understanding the new Army fitness test: Why the change? - All veteran</a:t>
            </a:r>
            <a:r>
              <a:rPr lang="en-US" dirty="0"/>
              <a:t>. All Veteran. https://</a:t>
            </a:r>
            <a:r>
              <a:rPr lang="en-US" dirty="0" err="1"/>
              <a:t>allveteran.com</a:t>
            </a:r>
            <a:r>
              <a:rPr lang="en-US" dirty="0"/>
              <a:t>/new-army-fitness-test/</a:t>
            </a:r>
          </a:p>
          <a:p>
            <a:r>
              <a:rPr lang="en-US" i="1" dirty="0"/>
              <a:t>Army introduces new fitness test for 2025</a:t>
            </a:r>
            <a:r>
              <a:rPr lang="en-US" dirty="0"/>
              <a:t>. (n.d.). The Official Army Benefits Website. https://</a:t>
            </a:r>
            <a:r>
              <a:rPr lang="en-US" dirty="0" err="1"/>
              <a:t>myarmybenefits.us.army.mil</a:t>
            </a:r>
            <a:r>
              <a:rPr lang="en-US" dirty="0"/>
              <a:t>/News/Army-introduces-new-fitness-test-for-2025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50259-65AB-37B4-55F6-2AC9E9B5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7FE40-ACF8-0D50-8BE3-BDB620C9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16868-1B59-9135-0174-ACA20D629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 fontScale="70000" lnSpcReduction="20000"/>
          </a:bodyPr>
          <a:lstStyle/>
          <a:p>
            <a:r>
              <a:rPr lang="en-US" dirty="0"/>
              <a:t>Beynon, S. (2025, May 8). </a:t>
            </a:r>
            <a:r>
              <a:rPr lang="en-US" i="1" dirty="0"/>
              <a:t>Tweaks to Army’s physical fitness test are relatively modest | </a:t>
            </a:r>
            <a:r>
              <a:rPr lang="en-US" i="1" dirty="0" err="1"/>
              <a:t>Military.com</a:t>
            </a:r>
            <a:r>
              <a:rPr lang="en-US" dirty="0"/>
              <a:t>. https://</a:t>
            </a:r>
            <a:r>
              <a:rPr lang="en-US" dirty="0" err="1"/>
              <a:t>www.military.com</a:t>
            </a:r>
            <a:r>
              <a:rPr lang="en-US" dirty="0"/>
              <a:t>/daily-news/2025/05/08/tweaks-</a:t>
            </a:r>
            <a:r>
              <a:rPr lang="en-US" dirty="0" err="1"/>
              <a:t>armys</a:t>
            </a:r>
            <a:r>
              <a:rPr lang="en-US" dirty="0"/>
              <a:t>-physical-fitness-test-are-relatively-</a:t>
            </a:r>
            <a:r>
              <a:rPr lang="en-US" dirty="0" err="1"/>
              <a:t>modest.html</a:t>
            </a:r>
            <a:endParaRPr lang="en-US" dirty="0"/>
          </a:p>
          <a:p>
            <a:r>
              <a:rPr lang="en-US" dirty="0"/>
              <a:t>McKay, B. a. K. (2021, September 25). </a:t>
            </a:r>
            <a:r>
              <a:rPr lang="en-US" i="1" dirty="0"/>
              <a:t>What the history of the Army’s PT test can teach every man about complacency and readiness</a:t>
            </a:r>
            <a:r>
              <a:rPr lang="en-US" dirty="0"/>
              <a:t>. The Art of Manliness. https://</a:t>
            </a:r>
            <a:r>
              <a:rPr lang="en-US" dirty="0" err="1"/>
              <a:t>www.artofmanliness.com</a:t>
            </a:r>
            <a:r>
              <a:rPr lang="en-US" dirty="0"/>
              <a:t>/character/military/history-of-the-</a:t>
            </a:r>
            <a:r>
              <a:rPr lang="en-US" dirty="0" err="1"/>
              <a:t>armys</a:t>
            </a:r>
            <a:r>
              <a:rPr lang="en-US" dirty="0"/>
              <a:t>-pt-test/</a:t>
            </a:r>
          </a:p>
          <a:p>
            <a:r>
              <a:rPr lang="en-US" dirty="0"/>
              <a:t>Webster, J., Webster, J., &amp; Webster, J. (2025, April 15). A Fitness Culture that Doesn’t Educate or Empower Soldiers: The Problem with H2F, the Army’s Holistic Health and Fitness System. </a:t>
            </a:r>
            <a:r>
              <a:rPr lang="en-US" i="1" dirty="0"/>
              <a:t>Modern War Institute -</a:t>
            </a:r>
            <a:r>
              <a:rPr lang="en-US" dirty="0"/>
              <a:t>. https://</a:t>
            </a:r>
            <a:r>
              <a:rPr lang="en-US" dirty="0" err="1"/>
              <a:t>mwi.westpoint.edu</a:t>
            </a:r>
            <a:r>
              <a:rPr lang="en-US" dirty="0"/>
              <a:t>/a-fitness-culture-that-doesnt-educate-or-empower-soldiers-the-problem-with-h2f-the-armys-holistic-health-and-fitness-system/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F7187-1862-B653-F578-F2A28C63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3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595C6-F918-02C6-17E3-F41A3B9C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ARMY PT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8159F-79FA-62B2-42E3-4F63F9A07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First PT test in the army was developed in 1946 during WWII.</a:t>
            </a:r>
          </a:p>
          <a:p>
            <a:r>
              <a:rPr lang="en-US" sz="1800" dirty="0"/>
              <a:t>Test consisted of squat jumps, sit-ups, pull-ups, and a 300- yard run.</a:t>
            </a:r>
          </a:p>
          <a:p>
            <a:r>
              <a:rPr lang="en-US" sz="1800" dirty="0"/>
              <a:t>Emphasis on strength and endurance.</a:t>
            </a:r>
          </a:p>
          <a:p>
            <a:r>
              <a:rPr lang="en-US" sz="1800" dirty="0"/>
              <a:t>Marching, lifting, combat drills, and obstacle courses also began to be incorporated into training.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 descr="A group of people climbing a structure&#10;&#10;AI-generated content may be incorrect.">
            <a:extLst>
              <a:ext uri="{FF2B5EF4-FFF2-40B4-BE49-F238E27FC236}">
                <a16:creationId xmlns:a16="http://schemas.microsoft.com/office/drawing/2014/main" id="{7390E68C-211B-F80E-5F0D-A37257CB6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6943" y="1828899"/>
            <a:ext cx="2794000" cy="254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DCE2-ED00-5AF1-3163-F1268EAF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Audio Recording Dec 28, 2025 at 11:32:28 PM">
            <a:hlinkClick r:id="" action="ppaction://media"/>
            <a:extLst>
              <a:ext uri="{FF2B5EF4-FFF2-40B4-BE49-F238E27FC236}">
                <a16:creationId xmlns:a16="http://schemas.microsoft.com/office/drawing/2014/main" id="{AD375BEF-0C07-8F62-A066-37CCCD143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93" y="56435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99A10-F986-B2D2-D432-39D300E4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ARMY PT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7D81F-1E82-E935-1DF6-2FB99DF97342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pPr marL="630238" indent="-285750"/>
            <a:r>
              <a:rPr lang="en-US" sz="1800" dirty="0"/>
              <a:t>After World War II, PT standards declined and Soldier readiness suffered, leading to poor performance during the Korean War.</a:t>
            </a:r>
          </a:p>
          <a:p>
            <a:pPr marL="630238" indent="-285750"/>
            <a:r>
              <a:rPr lang="en-US" sz="1800" dirty="0"/>
              <a:t>In hindsight, it was confirmed that many casualties in this and previous wars were due to inadequate physical readiness. As a result, FM 21-20 was introduced in 1959, establishing Army Physical Readiness Training (PRT).</a:t>
            </a:r>
          </a:p>
          <a:p>
            <a:pPr marL="630238" indent="-285750"/>
            <a:endParaRPr lang="en-US" sz="1800" dirty="0"/>
          </a:p>
          <a:p>
            <a:pPr indent="0">
              <a:buNone/>
            </a:pPr>
            <a:endParaRPr lang="en-US" sz="1800" b="1" dirty="0"/>
          </a:p>
        </p:txBody>
      </p:sp>
      <p:pic>
        <p:nvPicPr>
          <p:cNvPr id="6" name="Picture 5" descr="A group of people carrying crates&#10;&#10;AI-generated content may be incorrect.">
            <a:extLst>
              <a:ext uri="{FF2B5EF4-FFF2-40B4-BE49-F238E27FC236}">
                <a16:creationId xmlns:a16="http://schemas.microsoft.com/office/drawing/2014/main" id="{AFA1B7D0-6873-4584-2D14-F2E4998D7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3521" y="2976204"/>
            <a:ext cx="2913660" cy="17481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79EC0-2355-AF71-69A5-C4948E0A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Audio Recording Dec 28, 2025 at 11:33:03 PM">
            <a:hlinkClick r:id="" action="ppaction://media"/>
            <a:extLst>
              <a:ext uri="{FF2B5EF4-FFF2-40B4-BE49-F238E27FC236}">
                <a16:creationId xmlns:a16="http://schemas.microsoft.com/office/drawing/2014/main" id="{4124162D-33FA-D125-6BF3-10B17959E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38" y="58470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44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A5AAA-893D-DB4B-97AC-F7920DB50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ARMY PT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FF340-7665-BD51-2BCF-DD914B4EC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39" y="2052116"/>
            <a:ext cx="6572814" cy="3997828"/>
          </a:xfrm>
        </p:spPr>
        <p:txBody>
          <a:bodyPr anchor="t">
            <a:normAutofit/>
          </a:bodyPr>
          <a:lstStyle/>
          <a:p>
            <a:r>
              <a:rPr lang="en-US" sz="1800" dirty="0"/>
              <a:t>The development of PRT was pivotal for how the Army’s physical training standards are set up today.</a:t>
            </a:r>
          </a:p>
          <a:p>
            <a:r>
              <a:rPr lang="en-US" sz="1800" dirty="0"/>
              <a:t>This started the process of refining the PT test which got changed many times and was just changed again in 2025.</a:t>
            </a:r>
          </a:p>
          <a:p>
            <a:r>
              <a:rPr lang="en-US" sz="1800" dirty="0"/>
              <a:t>PRT led to the tradition of daily group PT which has looked different over the years but has always started around 0630.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5" name="Picture 4" descr="A group of men in uniform pulling tires&#10;&#10;AI-generated content may be incorrect.">
            <a:extLst>
              <a:ext uri="{FF2B5EF4-FFF2-40B4-BE49-F238E27FC236}">
                <a16:creationId xmlns:a16="http://schemas.microsoft.com/office/drawing/2014/main" id="{F021350D-6D2C-3D08-D216-F37C82EA2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802" y="4274957"/>
            <a:ext cx="2596254" cy="21762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2C94D-5E08-BFF4-1089-B046B417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Audio Recording Dec 28, 2025 at 11:33:31 PM">
            <a:hlinkClick r:id="" action="ppaction://media"/>
            <a:extLst>
              <a:ext uri="{FF2B5EF4-FFF2-40B4-BE49-F238E27FC236}">
                <a16:creationId xmlns:a16="http://schemas.microsoft.com/office/drawing/2014/main" id="{CDAA8AA2-6A1A-288F-BF50-6C2BDA603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85" y="60397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308C8-B851-7282-C253-9673A5B1F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ARMY PT TODAY</a:t>
            </a:r>
          </a:p>
        </p:txBody>
      </p:sp>
      <p:pic>
        <p:nvPicPr>
          <p:cNvPr id="5" name="Content Placeholder 4" descr="A person and person lifting weights&#10;&#10;AI-generated content may be incorrect.">
            <a:extLst>
              <a:ext uri="{FF2B5EF4-FFF2-40B4-BE49-F238E27FC236}">
                <a16:creationId xmlns:a16="http://schemas.microsoft.com/office/drawing/2014/main" id="{F0354BFC-FA69-6864-F299-65AFAA0CA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872811" y="2899568"/>
            <a:ext cx="2794000" cy="19939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7C17E-1820-9B2C-DD96-23B46FD076FD}"/>
              </a:ext>
            </a:extLst>
          </p:cNvPr>
          <p:cNvSpPr txBox="1"/>
          <p:nvPr/>
        </p:nvSpPr>
        <p:spPr>
          <a:xfrm>
            <a:off x="1904860" y="2431018"/>
            <a:ext cx="6966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Morning PT is heavily encouraged with the use of APEX.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Apex is an online application that tells what each morning workout will 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Apex consists of CrossFit type exercises that target muscular and aerobic endurance.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DA77E-A9E2-871A-553F-8F3AF2D6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Audio Recording Dec 28, 2025 at 11:33:55 PM">
            <a:hlinkClick r:id="" action="ppaction://media"/>
            <a:extLst>
              <a:ext uri="{FF2B5EF4-FFF2-40B4-BE49-F238E27FC236}">
                <a16:creationId xmlns:a16="http://schemas.microsoft.com/office/drawing/2014/main" id="{5CF4AF4C-205D-C917-9A1C-F263693AF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85" y="5880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5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B7EBC-D99D-CD07-AAC7-92AA583B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ARMY PT TODAY</a:t>
            </a:r>
          </a:p>
        </p:txBody>
      </p:sp>
      <p:pic>
        <p:nvPicPr>
          <p:cNvPr id="5" name="Content Placeholder 4" descr="A group of men in military uniforms&#10;&#10;AI-generated content may be incorrect.">
            <a:extLst>
              <a:ext uri="{FF2B5EF4-FFF2-40B4-BE49-F238E27FC236}">
                <a16:creationId xmlns:a16="http://schemas.microsoft.com/office/drawing/2014/main" id="{59CE8367-4C13-3730-2170-C421DFAC2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829454" y="2693341"/>
            <a:ext cx="3009900" cy="2006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0E0FE2-9034-36E5-1E1B-2E09BE61225C}"/>
              </a:ext>
            </a:extLst>
          </p:cNvPr>
          <p:cNvSpPr txBox="1"/>
          <p:nvPr/>
        </p:nvSpPr>
        <p:spPr>
          <a:xfrm>
            <a:off x="2254102" y="2530549"/>
            <a:ext cx="6379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use of obstacle courses and combat related exercises are almost obsolete for any MOS that  isn’t combat related.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Occasionally, Soldiers participate in combat-related training during competitions or special training events.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0B1A9-D044-99C6-E204-45EEA52BF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Audio Recording Dec 28, 2025 at 11:34:19 PM">
            <a:hlinkClick r:id="" action="ppaction://media"/>
            <a:extLst>
              <a:ext uri="{FF2B5EF4-FFF2-40B4-BE49-F238E27FC236}">
                <a16:creationId xmlns:a16="http://schemas.microsoft.com/office/drawing/2014/main" id="{CADE3063-6AA2-6610-E326-B32BDBF78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85" y="59202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5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6AA5A-A51C-F4BD-D420-9193C084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ARMY PT TODAY</a:t>
            </a:r>
          </a:p>
        </p:txBody>
      </p:sp>
      <p:pic>
        <p:nvPicPr>
          <p:cNvPr id="5" name="Content Placeholder 4" descr="A soldier climbing a ladder&#10;&#10;AI-generated content may be incorrect.">
            <a:extLst>
              <a:ext uri="{FF2B5EF4-FFF2-40B4-BE49-F238E27FC236}">
                <a16:creationId xmlns:a16="http://schemas.microsoft.com/office/drawing/2014/main" id="{3CB99011-E722-CBC9-AC8E-614FCFB60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813127" y="2693341"/>
            <a:ext cx="2832100" cy="2006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FC4C26-BE9E-B7DE-7D05-5AF3D354399C}"/>
              </a:ext>
            </a:extLst>
          </p:cNvPr>
          <p:cNvSpPr txBox="1"/>
          <p:nvPr/>
        </p:nvSpPr>
        <p:spPr>
          <a:xfrm>
            <a:off x="2339163" y="2636873"/>
            <a:ext cx="6315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standards have been developed for the fitness test in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recent years it was the ACFT ( Army Combat Fitness Test) which is now called the AFT (Army Fitness Test).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standards for the semi-annual test have changed slightly and one exercise has been removed.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9B433-77FA-A794-60F2-12E610E9A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Audio Recording Dec 28, 2025 at 11:34:50 PM">
            <a:hlinkClick r:id="" action="ppaction://media"/>
            <a:extLst>
              <a:ext uri="{FF2B5EF4-FFF2-40B4-BE49-F238E27FC236}">
                <a16:creationId xmlns:a16="http://schemas.microsoft.com/office/drawing/2014/main" id="{85BEE04D-A398-67B8-03DA-4BDE04D21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370" y="5880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1BF49-BB0D-59DD-FEB7-E7F24B0C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ARMY PT TODAY</a:t>
            </a:r>
          </a:p>
        </p:txBody>
      </p:sp>
      <p:pic>
        <p:nvPicPr>
          <p:cNvPr id="5" name="Content Placeholder 4" descr="A group of people running&#10;&#10;AI-generated content may be incorrect.">
            <a:extLst>
              <a:ext uri="{FF2B5EF4-FFF2-40B4-BE49-F238E27FC236}">
                <a16:creationId xmlns:a16="http://schemas.microsoft.com/office/drawing/2014/main" id="{CE894B9D-0A7B-ADFB-BF51-B1A8316D1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708343" y="2693341"/>
            <a:ext cx="2946400" cy="2006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3D623-04A3-B8E6-7427-D90E96528AE7}"/>
              </a:ext>
            </a:extLst>
          </p:cNvPr>
          <p:cNvSpPr txBox="1"/>
          <p:nvPr/>
        </p:nvSpPr>
        <p:spPr>
          <a:xfrm>
            <a:off x="2190308" y="2679404"/>
            <a:ext cx="65169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AFT now consists of five exercises which was previously six.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Deadlift, Push up, Sprint-Drag-Carry, Plank, and a Two-mile run.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standing power throw was recently taken out due to it’s negative impact on peoples scores.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E8CB2-036A-73D2-0A76-36315BE5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Audio Recording Dec 28, 2025 at 11:35:15 PM">
            <a:hlinkClick r:id="" action="ppaction://media"/>
            <a:extLst>
              <a:ext uri="{FF2B5EF4-FFF2-40B4-BE49-F238E27FC236}">
                <a16:creationId xmlns:a16="http://schemas.microsoft.com/office/drawing/2014/main" id="{424D163E-107B-9B3A-A119-C8FCB84DA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538" y="5880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3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2282</TotalTime>
  <Words>1244</Words>
  <Application>Microsoft Macintosh PowerPoint</Application>
  <PresentationFormat>Widescreen</PresentationFormat>
  <Paragraphs>119</Paragraphs>
  <Slides>22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MS Shell Dlg 2</vt:lpstr>
      <vt:lpstr>Wingdings</vt:lpstr>
      <vt:lpstr>Wingdings 3</vt:lpstr>
      <vt:lpstr>Madison</vt:lpstr>
      <vt:lpstr>WHY ARMY PHYSICAL TRAINING  SHOULD BE INDIVIDUALIZED</vt:lpstr>
      <vt:lpstr>ARMY PT HISTORY</vt:lpstr>
      <vt:lpstr>ARMY PT HISTORY</vt:lpstr>
      <vt:lpstr>ARMY PT HISTORY</vt:lpstr>
      <vt:lpstr>ARMY PT HISTORY</vt:lpstr>
      <vt:lpstr>ARMY PT TODAY</vt:lpstr>
      <vt:lpstr>ARMY PT TODAY</vt:lpstr>
      <vt:lpstr>ARMY PT TODAY</vt:lpstr>
      <vt:lpstr>ARMY PT TODAY</vt:lpstr>
      <vt:lpstr>ARMY PT TODAY</vt:lpstr>
      <vt:lpstr>ISSUES WITH MODERN PT</vt:lpstr>
      <vt:lpstr>ISSUES WITH MODERN PT</vt:lpstr>
      <vt:lpstr>ISSUES WITH MODERN PT</vt:lpstr>
      <vt:lpstr>WHAT PT SHOULD BE</vt:lpstr>
      <vt:lpstr>WHAT PT SHOULD BE</vt:lpstr>
      <vt:lpstr>WHAT PT SHOULD BE</vt:lpstr>
      <vt:lpstr>WHAT PT SHOULD BE</vt:lpstr>
      <vt:lpstr>WHAT PT SHOULD BE</vt:lpstr>
      <vt:lpstr>WHAT PT SHOULD BE</vt:lpstr>
      <vt:lpstr>CONCLUSION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Liv Cambron</dc:creator>
  <cp:lastModifiedBy>olivia A cambron</cp:lastModifiedBy>
  <cp:revision>5</cp:revision>
  <dcterms:created xsi:type="dcterms:W3CDTF">2025-12-25T17:06:52Z</dcterms:created>
  <dcterms:modified xsi:type="dcterms:W3CDTF">2026-01-21T15:04:39Z</dcterms:modified>
</cp:coreProperties>
</file>